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31"/>
  </p:notesMasterIdLst>
  <p:sldIdLst>
    <p:sldId id="256" r:id="rId2"/>
    <p:sldId id="260" r:id="rId3"/>
    <p:sldId id="288" r:id="rId4"/>
    <p:sldId id="273" r:id="rId5"/>
    <p:sldId id="280" r:id="rId6"/>
    <p:sldId id="290" r:id="rId7"/>
    <p:sldId id="257" r:id="rId8"/>
    <p:sldId id="271" r:id="rId9"/>
    <p:sldId id="277" r:id="rId10"/>
    <p:sldId id="275" r:id="rId11"/>
    <p:sldId id="276" r:id="rId12"/>
    <p:sldId id="262" r:id="rId13"/>
    <p:sldId id="263" r:id="rId14"/>
    <p:sldId id="281" r:id="rId15"/>
    <p:sldId id="264" r:id="rId16"/>
    <p:sldId id="291" r:id="rId17"/>
    <p:sldId id="292" r:id="rId18"/>
    <p:sldId id="266" r:id="rId19"/>
    <p:sldId id="283" r:id="rId20"/>
    <p:sldId id="258" r:id="rId21"/>
    <p:sldId id="268" r:id="rId22"/>
    <p:sldId id="282" r:id="rId23"/>
    <p:sldId id="270" r:id="rId24"/>
    <p:sldId id="286" r:id="rId25"/>
    <p:sldId id="259" r:id="rId26"/>
    <p:sldId id="293" r:id="rId27"/>
    <p:sldId id="272" r:id="rId28"/>
    <p:sldId id="287" r:id="rId29"/>
    <p:sldId id="27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1321" autoAdjust="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574CD-496C-47C0-83C9-5D1F8EF21DE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99219-70E8-4A61-945F-23ADCD9D2D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074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2438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627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 jeep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3328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lip is unique.  Picnic area and </a:t>
            </a:r>
            <a:r>
              <a:rPr lang="en-US" dirty="0" err="1"/>
              <a:t>Fjallsarlon</a:t>
            </a:r>
            <a:r>
              <a:rPr lang="en-US" dirty="0"/>
              <a:t> (can’t decide which is prettiest)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2807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Five curved dome buildings based on the five notes of the Icelandic traditional music.  Basalt columns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9656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Earth is about to explode.  Bubbling, gurgling hot pots, best alternative to the Blue Lagoon.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6875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Aldeyjarfoss</a:t>
            </a:r>
            <a:r>
              <a:rPr lang="en-US" dirty="0"/>
              <a:t>  in the highlands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6858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favorite peninsulas,  </a:t>
            </a:r>
            <a:r>
              <a:rPr lang="en-US" dirty="0" err="1"/>
              <a:t>Grof</a:t>
            </a:r>
            <a:r>
              <a:rPr lang="en-US" dirty="0"/>
              <a:t> turf church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0346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SECRET LIFE OF WALTER MITTY with ben stiller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5054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tourists: 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0384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Gardur</a:t>
            </a:r>
            <a:r>
              <a:rPr lang="en-US" dirty="0"/>
              <a:t> Lighthouse, </a:t>
            </a:r>
            <a:r>
              <a:rPr lang="en-US" dirty="0" err="1"/>
              <a:t>Seltun</a:t>
            </a:r>
            <a:r>
              <a:rPr lang="en-US" dirty="0"/>
              <a:t> Geothermal area, “into the volcano”,  Cliffs Ruined by Pearce </a:t>
            </a:r>
            <a:r>
              <a:rPr lang="en-US" dirty="0" err="1"/>
              <a:t>Brosnan</a:t>
            </a:r>
            <a:r>
              <a:rPr lang="en-US" dirty="0"/>
              <a:t> and Will Ferrell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6671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Solehimajokull</a:t>
            </a:r>
            <a:r>
              <a:rPr lang="en-US" dirty="0"/>
              <a:t>,  </a:t>
            </a:r>
          </a:p>
          <a:p>
            <a:r>
              <a:rPr lang="en-US" dirty="0"/>
              <a:t>Quicker and cheaper than Glacier national park.</a:t>
            </a:r>
          </a:p>
          <a:p>
            <a:r>
              <a:rPr lang="en-US" dirty="0"/>
              <a:t>Driving  4 wheel drive, insurance (sand and ash), roads main highway, off the beaten track.  F-roads.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5492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1064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Iceland pleases in small as well as big ways.    Farm to table.</a:t>
            </a:r>
          </a:p>
          <a:p>
            <a:r>
              <a:rPr lang="en-US" dirty="0"/>
              <a:t>Food: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Friðheima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Booking.com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fosshotel</a:t>
            </a:r>
            <a:endParaRPr lang="en-US" dirty="0"/>
          </a:p>
          <a:p>
            <a:r>
              <a:rPr lang="en-US" dirty="0"/>
              <a:t>Beer</a:t>
            </a:r>
          </a:p>
          <a:p>
            <a:r>
              <a:rPr lang="en-US" dirty="0"/>
              <a:t>Cost no fees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455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don’t like our weather, wait 5 minutes</a:t>
            </a:r>
          </a:p>
          <a:p>
            <a:r>
              <a:rPr lang="en-US" dirty="0"/>
              <a:t>Work with the weather (foggy 2 days, great for birds and glacial hike)  Bring weather proof gear.  Prepare for everything, even in the summer.</a:t>
            </a:r>
          </a:p>
          <a:p>
            <a:r>
              <a:rPr lang="en-US" dirty="0" err="1"/>
              <a:t>Reyisfjara</a:t>
            </a:r>
            <a:r>
              <a:rPr lang="en-US" dirty="0"/>
              <a:t>, </a:t>
            </a:r>
            <a:r>
              <a:rPr lang="en-US" dirty="0" err="1"/>
              <a:t>Budir</a:t>
            </a:r>
            <a:r>
              <a:rPr lang="en-US" dirty="0"/>
              <a:t>,   photography the beach</a:t>
            </a:r>
          </a:p>
          <a:p>
            <a:r>
              <a:rPr lang="en-US" dirty="0"/>
              <a:t>Safest country in the world, but no park rangers to stop stupidity, driving (tourist van blown over), 2 of 3 trips had high winds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484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 jeep during a major storm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627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433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Counter-clockwise:  Golden circle/south and southeast:  most touristed and tour buses.  Short trip, focus on these.</a:t>
            </a:r>
          </a:p>
          <a:p>
            <a:r>
              <a:rPr lang="en-US" dirty="0"/>
              <a:t>Off beaten track:  just off the highway to northern and western </a:t>
            </a:r>
            <a:r>
              <a:rPr lang="en-US" dirty="0" err="1"/>
              <a:t>peninuslas</a:t>
            </a:r>
            <a:r>
              <a:rPr lang="en-US" dirty="0"/>
              <a:t> and highlands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0450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“Hidden”  - Nothing is hidden these days, but I rely on the laziness of people who don’t research, can’t be bothered to get there, or only want a selfie of the most popular spot.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9613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99219-70E8-4A61-945F-23ADCD9D2D3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000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478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207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4483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724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248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008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322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917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293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36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695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20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mp4"/><Relationship Id="rId5" Type="http://schemas.openxmlformats.org/officeDocument/2006/relationships/image" Target="../media/image8.png"/><Relationship Id="rId4" Type="http://schemas.microsoft.com/office/2007/relationships/media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482F060-A4AF-4E0B-B364-7C6BA4A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C10EE-BD59-4788-A2E4-FD6AE7ADC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  <a:scene3d>
              <a:camera prst="orthographicFront">
                <a:rot lat="20999999" lon="0" rev="0"/>
              </a:camera>
              <a:lightRig rig="threePt" dir="t"/>
            </a:scene3d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TRAVELS THROUGH ICELAND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9EB6DAA-2F0C-43D5-A577-15D5D2C4E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tanding on top of a snow covered mountain&#10;&#10;Description automatically generated">
            <a:extLst>
              <a:ext uri="{FF2B5EF4-FFF2-40B4-BE49-F238E27FC236}">
                <a16:creationId xmlns:a16="http://schemas.microsoft.com/office/drawing/2014/main" xmlns="" id="{26FF35C8-D72A-498F-8DE3-32C0D03DA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61" y="-1"/>
            <a:ext cx="9070008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7AAC27-7059-4353-BA74-316CA5A5BDBE}"/>
              </a:ext>
            </a:extLst>
          </p:cNvPr>
          <p:cNvSpPr txBox="1"/>
          <p:nvPr/>
        </p:nvSpPr>
        <p:spPr>
          <a:xfrm>
            <a:off x="384072" y="5530104"/>
            <a:ext cx="3126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Rated R </a:t>
            </a:r>
          </a:p>
          <a:p>
            <a:r>
              <a:rPr lang="en-US" sz="1200" dirty="0"/>
              <a:t>(topless and inappropriately dressed models, ladies’ undergarments, and inappropriate behavior)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9333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 descr="A group of people in a field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7066EE14-D0F2-4E41-8FC5-BC7369A87D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865" b="7865"/>
          <a:stretch/>
        </p:blipFill>
        <p:spPr>
          <a:xfrm>
            <a:off x="-32" y="10"/>
            <a:ext cx="12192031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FD57664-637D-40CA-83F2-B729A932B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4915076"/>
            <a:ext cx="12188952" cy="1942924"/>
          </a:xfrm>
          <a:prstGeom prst="rect">
            <a:avLst/>
          </a:prstGeom>
          <a:gradFill>
            <a:gsLst>
              <a:gs pos="4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Take Your Bra Off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5B557D3-D7B4-404B-84A1-9BD182BE5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236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 descr="A highway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71F1B82B-4C7F-4C2A-9139-DDBC3EA96F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5731"/>
          <a:stretch/>
        </p:blipFill>
        <p:spPr>
          <a:xfrm>
            <a:off x="-32" y="10"/>
            <a:ext cx="12192031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FD57664-637D-40CA-83F2-B729A932B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4915076"/>
            <a:ext cx="12188952" cy="1942924"/>
          </a:xfrm>
          <a:prstGeom prst="rect">
            <a:avLst/>
          </a:prstGeom>
          <a:gradFill>
            <a:gsLst>
              <a:gs pos="4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…and Enjoy the Ride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ABFA600-B6B8-4205-B9F5-F2C61BE77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9580" y="5120639"/>
            <a:ext cx="3073745" cy="12801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1500" cap="all" spc="200" dirty="0"/>
              <a:t>Driving while under the influence of photography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5B557D3-D7B4-404B-84A1-9BD182BE5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8049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53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9" name="Straight Connector 55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0" name="Rectangle 57">
            <a:extLst>
              <a:ext uri="{FF2B5EF4-FFF2-40B4-BE49-F238E27FC236}">
                <a16:creationId xmlns:a16="http://schemas.microsoft.com/office/drawing/2014/main" xmlns="" id="{44A37DD3-1B84-4776-94E1-C0AAA5C0F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59">
            <a:extLst>
              <a:ext uri="{FF2B5EF4-FFF2-40B4-BE49-F238E27FC236}">
                <a16:creationId xmlns:a16="http://schemas.microsoft.com/office/drawing/2014/main" xmlns="" id="{0B4FB531-34DA-4777-9BD5-5B885DC38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/>
              <a:t>Golden Circle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A59B87-3B17-4998-9A21-AB1636FC5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9580" y="5120639"/>
            <a:ext cx="3073745" cy="12801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1500" cap="all" spc="200" dirty="0"/>
              <a:t>Thingvellir national park/ </a:t>
            </a:r>
            <a:r>
              <a:rPr lang="en-US" sz="1500" cap="all" spc="200" dirty="0" err="1"/>
              <a:t>Gulfoss</a:t>
            </a:r>
            <a:r>
              <a:rPr lang="en-US" sz="1500" cap="all" spc="200" dirty="0"/>
              <a:t> / </a:t>
            </a:r>
            <a:r>
              <a:rPr lang="en-US" sz="1500" cap="all" spc="200" dirty="0" err="1"/>
              <a:t>GeysIr</a:t>
            </a:r>
            <a:r>
              <a:rPr lang="en-US" sz="1500" cap="all" spc="200" dirty="0"/>
              <a:t> (Strokkur)</a:t>
            </a:r>
          </a:p>
        </p:txBody>
      </p:sp>
      <p:pic>
        <p:nvPicPr>
          <p:cNvPr id="5" name="Picture 4" descr="A field with clouds in the sky&#10;&#10;Description automatically generated">
            <a:extLst>
              <a:ext uri="{FF2B5EF4-FFF2-40B4-BE49-F238E27FC236}">
                <a16:creationId xmlns:a16="http://schemas.microsoft.com/office/drawing/2014/main" xmlns="" id="{DB083C4F-84E6-4709-95F5-0D950313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1314964"/>
            <a:ext cx="3420520" cy="2283197"/>
          </a:xfrm>
          <a:prstGeom prst="rect">
            <a:avLst/>
          </a:prstGeom>
        </p:spPr>
      </p:pic>
      <p:pic>
        <p:nvPicPr>
          <p:cNvPr id="8" name="Picture 7" descr="A close up of a hillside next to a waterfall&#10;&#10;Description automatically generated">
            <a:extLst>
              <a:ext uri="{FF2B5EF4-FFF2-40B4-BE49-F238E27FC236}">
                <a16:creationId xmlns:a16="http://schemas.microsoft.com/office/drawing/2014/main" xmlns="" id="{86D33B54-9A24-46CF-896D-CFA31E31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20" y="1289324"/>
            <a:ext cx="3420480" cy="2334477"/>
          </a:xfrm>
          <a:prstGeom prst="rect">
            <a:avLst/>
          </a:prstGeom>
        </p:spPr>
      </p:pic>
      <p:pic>
        <p:nvPicPr>
          <p:cNvPr id="6" name="Picture Placeholder 5" descr="A picture containing smoke, nature, outdoor, spring&#10;&#10;Description automatically generated">
            <a:extLst>
              <a:ext uri="{FF2B5EF4-FFF2-40B4-BE49-F238E27FC236}">
                <a16:creationId xmlns:a16="http://schemas.microsoft.com/office/drawing/2014/main" xmlns="" id="{2947ADE9-D1B0-465E-90F6-A4348387DF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397"/>
          <a:stretch/>
        </p:blipFill>
        <p:spPr>
          <a:xfrm>
            <a:off x="8127173" y="643467"/>
            <a:ext cx="2450947" cy="3626191"/>
          </a:xfrm>
          <a:prstGeom prst="rect">
            <a:avLst/>
          </a:prstGeom>
        </p:spPr>
      </p:pic>
      <p:cxnSp>
        <p:nvCxnSpPr>
          <p:cNvPr id="72" name="Straight Connector 61">
            <a:extLst>
              <a:ext uri="{FF2B5EF4-FFF2-40B4-BE49-F238E27FC236}">
                <a16:creationId xmlns:a16="http://schemas.microsoft.com/office/drawing/2014/main" xmlns="" id="{D5B557D3-D7B4-404B-84A1-9BD182BE5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39760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large waterfall over a body of water&#10;&#10;Description automatically generated">
            <a:extLst>
              <a:ext uri="{FF2B5EF4-FFF2-40B4-BE49-F238E27FC236}">
                <a16:creationId xmlns:a16="http://schemas.microsoft.com/office/drawing/2014/main" xmlns="" id="{322647C0-F67C-4031-9860-C8F132FBD8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6411" b="5699"/>
          <a:stretch/>
        </p:blipFill>
        <p:spPr>
          <a:xfrm>
            <a:off x="-32" y="10"/>
            <a:ext cx="1219203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FD57664-637D-40CA-83F2-B729A932B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4915076"/>
            <a:ext cx="12188952" cy="1942924"/>
          </a:xfrm>
          <a:prstGeom prst="rect">
            <a:avLst/>
          </a:prstGeom>
          <a:gradFill>
            <a:gsLst>
              <a:gs pos="4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/>
              <a:t>“Hidden” Golden Circle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A59B87-3B17-4998-9A21-AB1636FC5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9580" y="5120639"/>
            <a:ext cx="3073745" cy="12801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1500" cap="all" spc="200" dirty="0" err="1"/>
              <a:t>Bruarfoss</a:t>
            </a:r>
            <a:endParaRPr lang="en-US" sz="1500" cap="all" spc="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5B557D3-D7B4-404B-84A1-9BD182BE5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42196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482F060-A4AF-4E0B-B364-7C6BA4A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“Hidden” Golden Circle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A59B87-3B17-4998-9A21-AB1636FC5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814" y="3812134"/>
            <a:ext cx="3659246" cy="23498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 dirty="0"/>
              <a:t>HAIFOSS &amp; GJAIN VALLEY </a:t>
            </a:r>
            <a:r>
              <a:rPr lang="en-US" cap="all" spc="200" dirty="0" err="1"/>
              <a:t>reykjadalur</a:t>
            </a:r>
            <a:r>
              <a:rPr lang="en-US" cap="all" spc="200" dirty="0"/>
              <a:t> HOT RIVER KERIO KRATER  </a:t>
            </a:r>
            <a:r>
              <a:rPr lang="en-US" cap="all" spc="200" dirty="0" err="1"/>
              <a:t>Friðheima</a:t>
            </a:r>
            <a:r>
              <a:rPr lang="en-US" cap="all" spc="200" dirty="0"/>
              <a:t> GREENHOUSE   Homemade Ice Cream with cows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9EB6DAA-2F0C-43D5-A577-15D5D2C4E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 descr="A waterfall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1FBFA3FE-3A31-4549-B5D1-D7CE333A24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2631" r="2" b="13407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720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63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65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6" name="Rectangle 67">
            <a:extLst>
              <a:ext uri="{FF2B5EF4-FFF2-40B4-BE49-F238E27FC236}">
                <a16:creationId xmlns:a16="http://schemas.microsoft.com/office/drawing/2014/main" xmlns="" id="{44A37DD3-1B84-4776-94E1-C0AAA5C0F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louds in the sky&#10;&#10;Description automatically generated">
            <a:extLst>
              <a:ext uri="{FF2B5EF4-FFF2-40B4-BE49-F238E27FC236}">
                <a16:creationId xmlns:a16="http://schemas.microsoft.com/office/drawing/2014/main" xmlns="" id="{D7E85A95-2331-4CA4-9468-44491118B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3" b="-2"/>
          <a:stretch/>
        </p:blipFill>
        <p:spPr>
          <a:xfrm>
            <a:off x="-32" y="10"/>
            <a:ext cx="8081485" cy="4915066"/>
          </a:xfrm>
          <a:prstGeom prst="rect">
            <a:avLst/>
          </a:prstGeom>
        </p:spPr>
      </p:pic>
      <p:sp>
        <p:nvSpPr>
          <p:cNvPr id="77" name="Rectangle 69">
            <a:extLst>
              <a:ext uri="{FF2B5EF4-FFF2-40B4-BE49-F238E27FC236}">
                <a16:creationId xmlns:a16="http://schemas.microsoft.com/office/drawing/2014/main" xmlns="" id="{0B4FB531-34DA-4777-9BD5-5B885DC38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/>
              <a:t>South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A59B87-3B17-4998-9A21-AB1636FC5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9580" y="5120639"/>
            <a:ext cx="3073745" cy="128016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1500" cap="all" spc="200" dirty="0" err="1"/>
              <a:t>SejaLAnSFOSS</a:t>
            </a:r>
            <a:r>
              <a:rPr lang="en-US" sz="1500" cap="all" spc="200" dirty="0"/>
              <a:t>  / </a:t>
            </a:r>
            <a:r>
              <a:rPr lang="en-US" sz="1500" cap="all" spc="200" dirty="0" err="1"/>
              <a:t>Skogafoss</a:t>
            </a:r>
            <a:r>
              <a:rPr lang="en-US" sz="1500" cap="all" spc="200" dirty="0"/>
              <a:t> 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1500" cap="all" spc="200" dirty="0" err="1"/>
              <a:t>DylRHoLAEY</a:t>
            </a:r>
            <a:r>
              <a:rPr lang="en-US" sz="1500" cap="all" spc="200" dirty="0"/>
              <a:t> CAPE &amp; </a:t>
            </a:r>
            <a:r>
              <a:rPr lang="en-US" sz="1500" cap="all" spc="200" dirty="0" err="1"/>
              <a:t>ReynIsfJarA</a:t>
            </a:r>
            <a:r>
              <a:rPr lang="en-US" sz="1500" cap="all" spc="200" dirty="0"/>
              <a:t> BLACK sand BEACH</a:t>
            </a:r>
          </a:p>
        </p:txBody>
      </p:sp>
      <p:pic>
        <p:nvPicPr>
          <p:cNvPr id="17" name="Picture 16" descr="A group of people standing next to a waterfall&#10;&#10;Description automatically generated">
            <a:extLst>
              <a:ext uri="{FF2B5EF4-FFF2-40B4-BE49-F238E27FC236}">
                <a16:creationId xmlns:a16="http://schemas.microsoft.com/office/drawing/2014/main" xmlns="" id="{68D621ED-D9D5-464F-81DB-1FE4B7BDD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92" r="6677"/>
          <a:stretch/>
        </p:blipFill>
        <p:spPr>
          <a:xfrm>
            <a:off x="8160307" y="10"/>
            <a:ext cx="4031693" cy="4915066"/>
          </a:xfrm>
          <a:prstGeom prst="rect">
            <a:avLst/>
          </a:prstGeom>
        </p:spPr>
      </p:pic>
      <p:cxnSp>
        <p:nvCxnSpPr>
          <p:cNvPr id="78" name="Straight Connector 71">
            <a:extLst>
              <a:ext uri="{FF2B5EF4-FFF2-40B4-BE49-F238E27FC236}">
                <a16:creationId xmlns:a16="http://schemas.microsoft.com/office/drawing/2014/main" xmlns="" id="{D5B557D3-D7B4-404B-84A1-9BD182BE5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77212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5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27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29">
            <a:extLst>
              <a:ext uri="{FF2B5EF4-FFF2-40B4-BE49-F238E27FC236}">
                <a16:creationId xmlns:a16="http://schemas.microsoft.com/office/drawing/2014/main" xmlns="" id="{33428ACC-71EC-4171-9527-10983BA6B4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A1431-6249-41FF-B991-DBCC87D3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637" y="2136267"/>
            <a:ext cx="3097958" cy="1926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Vik: the South’s Metropolis</a:t>
            </a:r>
          </a:p>
        </p:txBody>
      </p:sp>
      <p:pic>
        <p:nvPicPr>
          <p:cNvPr id="5" name="Content Placeholder 4" descr="A tower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30D46E1A-715C-4682-AC21-DA7B8C013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58"/>
          <a:stretch/>
        </p:blipFill>
        <p:spPr>
          <a:xfrm>
            <a:off x="141292" y="845577"/>
            <a:ext cx="8897099" cy="5004610"/>
          </a:xfrm>
          <a:prstGeom prst="rect">
            <a:avLst/>
          </a:prstGeom>
        </p:spPr>
      </p:pic>
      <p:cxnSp>
        <p:nvCxnSpPr>
          <p:cNvPr id="39" name="Straight Connector 31">
            <a:extLst>
              <a:ext uri="{FF2B5EF4-FFF2-40B4-BE49-F238E27FC236}">
                <a16:creationId xmlns:a16="http://schemas.microsoft.com/office/drawing/2014/main" xmlns="" id="{BA22713B-ABB6-4391-97F9-0449A2B9B6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3">
            <a:extLst>
              <a:ext uri="{FF2B5EF4-FFF2-40B4-BE49-F238E27FC236}">
                <a16:creationId xmlns:a16="http://schemas.microsoft.com/office/drawing/2014/main" xmlns="" id="{8D4480B4-953D-41FA-9052-09AB3A026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350961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6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28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0">
            <a:extLst>
              <a:ext uri="{FF2B5EF4-FFF2-40B4-BE49-F238E27FC236}">
                <a16:creationId xmlns:a16="http://schemas.microsoft.com/office/drawing/2014/main" xmlns="" id="{E844E128-FF69-4E9F-8327-6B504B3C5A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2994815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Hidden South</a:t>
            </a:r>
          </a:p>
        </p:txBody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xmlns="" id="{055CEADF-09EA-423C-8C45-F94AF44D5A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A59B87-3B17-4998-9A21-AB1636FC5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2994815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>
                <a:solidFill>
                  <a:schemeClr val="tx1"/>
                </a:solidFill>
              </a:rPr>
              <a:t>Katla SECRET ice cave SOLHEIMAJOKULL glacial lip SolheimASANDUR PLANE CRASH kvernufoss                thorsmark hike</a:t>
            </a:r>
          </a:p>
        </p:txBody>
      </p:sp>
      <p:pic>
        <p:nvPicPr>
          <p:cNvPr id="5" name="Picture 4" descr="A rocky mountain with trees in the background&#10;&#10;Description automatically generated">
            <a:extLst>
              <a:ext uri="{FF2B5EF4-FFF2-40B4-BE49-F238E27FC236}">
                <a16:creationId xmlns:a16="http://schemas.microsoft.com/office/drawing/2014/main" xmlns="" id="{B68DC427-9287-4AB4-AC8E-4E5248C38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" r="7973" b="4"/>
          <a:stretch/>
        </p:blipFill>
        <p:spPr>
          <a:xfrm>
            <a:off x="4059920" y="1"/>
            <a:ext cx="4035714" cy="3401058"/>
          </a:xfrm>
          <a:prstGeom prst="rect">
            <a:avLst/>
          </a:prstGeom>
        </p:spPr>
      </p:pic>
      <p:pic>
        <p:nvPicPr>
          <p:cNvPr id="22" name="Picture 21" descr="A close up of a rock mountain&#10;&#10;Description automatically generated">
            <a:extLst>
              <a:ext uri="{FF2B5EF4-FFF2-40B4-BE49-F238E27FC236}">
                <a16:creationId xmlns:a16="http://schemas.microsoft.com/office/drawing/2014/main" xmlns="" id="{B15D1F19-4356-48B1-9B1C-7D7A5C84B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14" r="10940" b="-4"/>
          <a:stretch/>
        </p:blipFill>
        <p:spPr>
          <a:xfrm>
            <a:off x="4059924" y="3474720"/>
            <a:ext cx="4021571" cy="3383280"/>
          </a:xfrm>
          <a:prstGeom prst="rect">
            <a:avLst/>
          </a:prstGeom>
        </p:spPr>
      </p:pic>
      <p:pic>
        <p:nvPicPr>
          <p:cNvPr id="8" name="Picture 7" descr="A picture containing outdoor, rock, grass, water&#10;&#10;Description automatically generated">
            <a:extLst>
              <a:ext uri="{FF2B5EF4-FFF2-40B4-BE49-F238E27FC236}">
                <a16:creationId xmlns:a16="http://schemas.microsoft.com/office/drawing/2014/main" xmlns="" id="{8BBD0CDB-DB24-4EC0-B764-0A5B51E851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6" r="13450" b="1"/>
          <a:stretch/>
        </p:blipFill>
        <p:spPr>
          <a:xfrm>
            <a:off x="8175592" y="6086"/>
            <a:ext cx="4016407" cy="68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670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548B4202-DCD5-4F8C-B481-743A989A9D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Southeast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A59B87-3B17-4998-9A21-AB1636FC5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999" y="5782457"/>
            <a:ext cx="10925101" cy="46053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17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Skaftafell</a:t>
            </a:r>
            <a:r>
              <a:rPr lang="en-US" sz="17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17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svartifoss</a:t>
            </a:r>
            <a:r>
              <a:rPr lang="en-US" sz="17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/ </a:t>
            </a:r>
            <a:r>
              <a:rPr lang="en-US" sz="17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jokulsarLon</a:t>
            </a:r>
            <a:r>
              <a:rPr lang="en-US" sz="17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diamond beach / </a:t>
            </a:r>
            <a:r>
              <a:rPr lang="en-US" sz="17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vestrahorn</a:t>
            </a:r>
            <a:r>
              <a:rPr lang="en-US" sz="1700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10" name="Picture 9" descr="A large waterfall&#10;&#10;Description automatically generated">
            <a:extLst>
              <a:ext uri="{FF2B5EF4-FFF2-40B4-BE49-F238E27FC236}">
                <a16:creationId xmlns:a16="http://schemas.microsoft.com/office/drawing/2014/main" xmlns="" id="{AE908451-AC1A-4452-A673-0DAE74B4E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2" b="-3"/>
          <a:stretch/>
        </p:blipFill>
        <p:spPr>
          <a:xfrm>
            <a:off x="-1" y="-2"/>
            <a:ext cx="6050281" cy="4242816"/>
          </a:xfrm>
          <a:prstGeom prst="rect">
            <a:avLst/>
          </a:prstGeom>
        </p:spPr>
      </p:pic>
      <p:pic>
        <p:nvPicPr>
          <p:cNvPr id="8" name="Picture Placeholder 7" descr="A body of water&#10;&#10;Description automatically generated">
            <a:extLst>
              <a:ext uri="{FF2B5EF4-FFF2-40B4-BE49-F238E27FC236}">
                <a16:creationId xmlns:a16="http://schemas.microsoft.com/office/drawing/2014/main" xmlns="" id="{17876D53-38CB-4E1F-883C-B4878619B5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98" r="4717" b="2"/>
          <a:stretch/>
        </p:blipFill>
        <p:spPr>
          <a:xfrm>
            <a:off x="6141720" y="2"/>
            <a:ext cx="6050279" cy="4242815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F7F57F6B-E621-4E40-A34D-2FE12902A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8EE702CF-91CE-4661-ACBF-3C8160D1B4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105670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xmlns="" id="{44A37DD3-1B84-4776-94E1-C0AAA5C0F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riding skis down a snow covered mountain&#10;&#10;Description automatically generated">
            <a:extLst>
              <a:ext uri="{FF2B5EF4-FFF2-40B4-BE49-F238E27FC236}">
                <a16:creationId xmlns:a16="http://schemas.microsoft.com/office/drawing/2014/main" xmlns="" id="{4DDEB218-831D-4652-AFB3-DC64A2F6E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2" r="1" b="1"/>
          <a:stretch/>
        </p:blipFill>
        <p:spPr>
          <a:xfrm>
            <a:off x="-32" y="10"/>
            <a:ext cx="8081485" cy="4915066"/>
          </a:xfrm>
          <a:prstGeom prst="rect">
            <a:avLst/>
          </a:prstGeom>
        </p:spPr>
      </p:pic>
      <p:pic>
        <p:nvPicPr>
          <p:cNvPr id="9" name="Picture 8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7F5133A7-32CF-46E7-A2B6-0E6B2AED34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88" r="-5" b="-5"/>
          <a:stretch/>
        </p:blipFill>
        <p:spPr>
          <a:xfrm>
            <a:off x="8160307" y="-975"/>
            <a:ext cx="4034999" cy="2411818"/>
          </a:xfrm>
          <a:prstGeom prst="rect">
            <a:avLst/>
          </a:prstGeom>
        </p:spPr>
      </p:pic>
      <p:pic>
        <p:nvPicPr>
          <p:cNvPr id="10" name="Picture 9" descr="A close up of a rocky mountain&#10;&#10;Description automatically generated">
            <a:extLst>
              <a:ext uri="{FF2B5EF4-FFF2-40B4-BE49-F238E27FC236}">
                <a16:creationId xmlns:a16="http://schemas.microsoft.com/office/drawing/2014/main" xmlns="" id="{69C443D0-F8CC-4370-9611-7528835BF2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18" r="-2" b="11647"/>
          <a:stretch/>
        </p:blipFill>
        <p:spPr>
          <a:xfrm>
            <a:off x="8160307" y="2503258"/>
            <a:ext cx="4031693" cy="2411818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0B4FB531-34DA-4777-9BD5-5B885DC38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/>
              <a:t>“Hidden” Southeast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A59B87-3B17-4998-9A21-AB1636FC5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9580" y="5120639"/>
            <a:ext cx="3073745" cy="12801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1500" cap="all" spc="200" dirty="0"/>
              <a:t>Glacial hikes, secret glacial lips, </a:t>
            </a:r>
            <a:r>
              <a:rPr lang="en-US" sz="1500" cap="all" spc="200"/>
              <a:t>ingolfshofdi</a:t>
            </a:r>
            <a:r>
              <a:rPr lang="en-US" sz="1500" cap="all" spc="200" dirty="0"/>
              <a:t> BIRD WATCHING, Bieber canyon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D5B557D3-D7B4-404B-84A1-9BD182BE5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45129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3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15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17">
            <a:extLst>
              <a:ext uri="{FF2B5EF4-FFF2-40B4-BE49-F238E27FC236}">
                <a16:creationId xmlns:a16="http://schemas.microsoft.com/office/drawing/2014/main" xmlns="" id="{F64BBAA4-C62B-4146-B49F-FE4CC4655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0A6FB-FCEF-48E0-89B4-F58FD657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/>
              <a:t>PRACTICALITIES</a:t>
            </a:r>
          </a:p>
        </p:txBody>
      </p:sp>
      <p:cxnSp>
        <p:nvCxnSpPr>
          <p:cNvPr id="34" name="Straight Connector 19">
            <a:extLst>
              <a:ext uri="{FF2B5EF4-FFF2-40B4-BE49-F238E27FC236}">
                <a16:creationId xmlns:a16="http://schemas.microsoft.com/office/drawing/2014/main" xmlns="" id="{EEB57AA8-F021-480C-A9E2-F89913313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90B946-ECDA-41AB-A386-C6CF4DE41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8064" y="2639380"/>
            <a:ext cx="3205049" cy="3229714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GETTING THERE</a:t>
            </a:r>
          </a:p>
          <a:p>
            <a:pPr>
              <a:lnSpc>
                <a:spcPct val="100000"/>
              </a:lnSpc>
            </a:pPr>
            <a:r>
              <a:rPr lang="en-US" dirty="0"/>
              <a:t>GETTING AROUND</a:t>
            </a:r>
          </a:p>
        </p:txBody>
      </p:sp>
      <p:pic>
        <p:nvPicPr>
          <p:cNvPr id="9" name="Picture 8" descr="A plane sitting on top of a grass covered field&#10;&#10;Description automatically generated">
            <a:extLst>
              <a:ext uri="{FF2B5EF4-FFF2-40B4-BE49-F238E27FC236}">
                <a16:creationId xmlns:a16="http://schemas.microsoft.com/office/drawing/2014/main" xmlns="" id="{732903C2-54A3-4A92-AD16-99E5B8C16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47" y="895575"/>
            <a:ext cx="6892560" cy="47214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BF36B24-6632-4516-9692-731462896C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324255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D1B4E201-164F-4793-895E-C149B2F2FC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660711" y="3506289"/>
            <a:ext cx="7210670" cy="2967839"/>
          </a:xfrm>
          <a:prstGeom prst="rect">
            <a:avLst/>
          </a:prstGeom>
          <a:solidFill>
            <a:srgbClr val="969DC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941885A-4E4D-4EE7-B8ED-C67A9837B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5"/>
            <a:ext cx="6465287" cy="148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East Fjords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56D597-EE89-4112-BE4A-EDEA401B8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1821" y="5497884"/>
            <a:ext cx="6465286" cy="75021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2400" cap="all" spc="200">
                <a:solidFill>
                  <a:schemeClr val="bg1"/>
                </a:solidFill>
              </a:rPr>
              <a:t>SeyDisfjordur / Tvisongur / studlagil canyon</a:t>
            </a:r>
          </a:p>
        </p:txBody>
      </p:sp>
      <p:pic>
        <p:nvPicPr>
          <p:cNvPr id="18" name="Picture 17" descr="A picture containing outdoor, grass, sitting, building&#10;&#10;Description automatically generated">
            <a:extLst>
              <a:ext uri="{FF2B5EF4-FFF2-40B4-BE49-F238E27FC236}">
                <a16:creationId xmlns:a16="http://schemas.microsoft.com/office/drawing/2014/main" xmlns="" id="{59E84D60-AEC3-4C15-B378-FE3763B2B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Picture 7" descr="A picture containing grass, building, outdoor, field&#10;&#10;Description automatically generated">
            <a:extLst>
              <a:ext uri="{FF2B5EF4-FFF2-40B4-BE49-F238E27FC236}">
                <a16:creationId xmlns:a16="http://schemas.microsoft.com/office/drawing/2014/main" xmlns="" id="{4CEA5FDC-F4C8-4848-8BAF-80766CDFE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52" r="2" b="1555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FACE2D80-77E9-4433-B62B-693C5B7B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0211" y="5393160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3639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7472B899-9BAA-4120-ABDF-C37ED56BD1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941885A-4E4D-4EE7-B8ED-C67A9837B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1"/>
            <a:ext cx="3659246" cy="25666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North</a:t>
            </a:r>
          </a:p>
        </p:txBody>
      </p:sp>
      <p:pic>
        <p:nvPicPr>
          <p:cNvPr id="4" name="Picture 3" descr="A large waterfall over a body of water&#10;&#10;Description automatically generated">
            <a:extLst>
              <a:ext uri="{FF2B5EF4-FFF2-40B4-BE49-F238E27FC236}">
                <a16:creationId xmlns:a16="http://schemas.microsoft.com/office/drawing/2014/main" xmlns="" id="{7446EB49-EA5D-4426-B3B3-E6D92697D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27" r="-1" b="418"/>
          <a:stretch/>
        </p:blipFill>
        <p:spPr>
          <a:xfrm>
            <a:off x="4635092" y="10"/>
            <a:ext cx="7556906" cy="3383270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B9EB6DAA-2F0C-43D5-A577-15D5D2C4E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2797" y="3429000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view of a mountain&#10;&#10;Description automatically generated">
            <a:extLst>
              <a:ext uri="{FF2B5EF4-FFF2-40B4-BE49-F238E27FC236}">
                <a16:creationId xmlns:a16="http://schemas.microsoft.com/office/drawing/2014/main" xmlns="" id="{0ADC435E-CB64-431E-B812-E53CFE913D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02" r="-1" b="6223"/>
          <a:stretch/>
        </p:blipFill>
        <p:spPr>
          <a:xfrm>
            <a:off x="4635097" y="3474720"/>
            <a:ext cx="7556889" cy="3383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34C5A1-AC3B-4625-BFF9-7684208B388F}"/>
              </a:ext>
            </a:extLst>
          </p:cNvPr>
          <p:cNvSpPr txBox="1"/>
          <p:nvPr/>
        </p:nvSpPr>
        <p:spPr>
          <a:xfrm>
            <a:off x="412955" y="3903406"/>
            <a:ext cx="3303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GODAFOSS</a:t>
            </a:r>
          </a:p>
          <a:p>
            <a:r>
              <a:rPr lang="en-US" dirty="0"/>
              <a:t>DETTIFOSS</a:t>
            </a:r>
          </a:p>
          <a:p>
            <a:r>
              <a:rPr lang="en-US" dirty="0"/>
              <a:t>MYVATN:  KRAFLA / NAMAJFALL / HVERFJALL /</a:t>
            </a:r>
          </a:p>
          <a:p>
            <a:r>
              <a:rPr lang="en-US" dirty="0"/>
              <a:t>NATURE BATHS</a:t>
            </a:r>
          </a:p>
          <a:p>
            <a:r>
              <a:rPr lang="en-US" dirty="0"/>
              <a:t>AKUREYRI (CAPITOL OF THE NORTH)</a:t>
            </a:r>
          </a:p>
        </p:txBody>
      </p:sp>
    </p:spTree>
    <p:extLst>
      <p:ext uri="{BB962C8B-B14F-4D97-AF65-F5344CB8AC3E}">
        <p14:creationId xmlns:p14="http://schemas.microsoft.com/office/powerpoint/2010/main" xmlns="" val="3958329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941885A-4E4D-4EE7-B8ED-C67A9837BC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21275"/>
            <a:ext cx="7137400" cy="12795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Hidden North</a:t>
            </a:r>
          </a:p>
        </p:txBody>
      </p:sp>
      <p:pic>
        <p:nvPicPr>
          <p:cNvPr id="12" name="Picture 11" descr="A large waterfall over some water&#10;&#10;Description automatically generated">
            <a:extLst>
              <a:ext uri="{FF2B5EF4-FFF2-40B4-BE49-F238E27FC236}">
                <a16:creationId xmlns:a16="http://schemas.microsoft.com/office/drawing/2014/main" xmlns="" id="{67F04322-17C9-42D4-820E-F22FE8AC6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0"/>
            <a:ext cx="114046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4DF40B-8AB7-447A-A91E-2385321E4769}"/>
              </a:ext>
            </a:extLst>
          </p:cNvPr>
          <p:cNvSpPr txBox="1"/>
          <p:nvPr/>
        </p:nvSpPr>
        <p:spPr>
          <a:xfrm>
            <a:off x="98322" y="6077634"/>
            <a:ext cx="388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HIDDEN NORTH</a:t>
            </a:r>
          </a:p>
        </p:txBody>
      </p:sp>
    </p:spTree>
    <p:extLst>
      <p:ext uri="{BB962C8B-B14F-4D97-AF65-F5344CB8AC3E}">
        <p14:creationId xmlns:p14="http://schemas.microsoft.com/office/powerpoint/2010/main" xmlns="" val="3988746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1B4E201-164F-4793-895E-C149B2F2FC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660711" y="3506289"/>
            <a:ext cx="7210670" cy="2967839"/>
          </a:xfrm>
          <a:prstGeom prst="rect">
            <a:avLst/>
          </a:prstGeom>
          <a:solidFill>
            <a:srgbClr val="969DC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941885A-4E4D-4EE7-B8ED-C67A9837B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5"/>
            <a:ext cx="6465287" cy="148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Hidden North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56D597-EE89-4112-BE4A-EDEA401B8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1821" y="5497884"/>
            <a:ext cx="6465286" cy="750216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2400" cap="all" spc="200" dirty="0" err="1">
                <a:solidFill>
                  <a:schemeClr val="bg1"/>
                </a:solidFill>
              </a:rPr>
              <a:t>Aldeyjarfoss</a:t>
            </a:r>
            <a:r>
              <a:rPr lang="en-US" sz="2400" cap="all" spc="200" dirty="0">
                <a:solidFill>
                  <a:schemeClr val="bg1"/>
                </a:solidFill>
              </a:rPr>
              <a:t> /</a:t>
            </a:r>
            <a:r>
              <a:rPr lang="en-US" sz="2400" cap="all" spc="200" dirty="0" err="1">
                <a:solidFill>
                  <a:schemeClr val="bg1"/>
                </a:solidFill>
              </a:rPr>
              <a:t>Husavik</a:t>
            </a:r>
            <a:r>
              <a:rPr lang="en-US" sz="2400" cap="all" spc="200" dirty="0">
                <a:solidFill>
                  <a:schemeClr val="bg1"/>
                </a:solidFill>
              </a:rPr>
              <a:t> COASTAL TOWN/ </a:t>
            </a:r>
            <a:r>
              <a:rPr lang="en-US" sz="2400" cap="all" spc="200" dirty="0" err="1">
                <a:solidFill>
                  <a:schemeClr val="bg1"/>
                </a:solidFill>
              </a:rPr>
              <a:t>Asbyrgi</a:t>
            </a:r>
            <a:r>
              <a:rPr lang="en-US" sz="2400" cap="all" spc="200" dirty="0">
                <a:solidFill>
                  <a:schemeClr val="bg1"/>
                </a:solidFill>
              </a:rPr>
              <a:t> PARK / </a:t>
            </a:r>
            <a:r>
              <a:rPr lang="en-US" sz="2400" cap="all" spc="200" dirty="0" err="1">
                <a:solidFill>
                  <a:schemeClr val="bg1"/>
                </a:solidFill>
              </a:rPr>
              <a:t>hvitserkur</a:t>
            </a:r>
            <a:r>
              <a:rPr lang="en-US" sz="2400" cap="all" spc="200" dirty="0">
                <a:solidFill>
                  <a:schemeClr val="bg1"/>
                </a:solidFill>
              </a:rPr>
              <a:t> rock</a:t>
            </a:r>
          </a:p>
        </p:txBody>
      </p:sp>
      <p:pic>
        <p:nvPicPr>
          <p:cNvPr id="6" name="Picture Placeholder 5" descr="A body of water&#10;&#10;Description automatically generated">
            <a:extLst>
              <a:ext uri="{FF2B5EF4-FFF2-40B4-BE49-F238E27FC236}">
                <a16:creationId xmlns:a16="http://schemas.microsoft.com/office/drawing/2014/main" xmlns="" id="{F76E7EA8-3E84-4E25-8E50-0712D99854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0" r="757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Picture 4" descr="A close up of a desert&#10;&#10;Description automatically generated">
            <a:extLst>
              <a:ext uri="{FF2B5EF4-FFF2-40B4-BE49-F238E27FC236}">
                <a16:creationId xmlns:a16="http://schemas.microsoft.com/office/drawing/2014/main" xmlns="" id="{DBA81506-640D-480D-8FF7-C3362359C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67" r="2" b="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FACE2D80-77E9-4433-B62B-693C5B7B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0211" y="5393160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149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1B4E201-164F-4793-895E-C149B2F2FC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660711" y="3506289"/>
            <a:ext cx="7210670" cy="2967839"/>
          </a:xfrm>
          <a:prstGeom prst="rect">
            <a:avLst/>
          </a:prstGeom>
          <a:solidFill>
            <a:srgbClr val="969DC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941885A-4E4D-4EE7-B8ED-C67A9837B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5"/>
            <a:ext cx="6465287" cy="148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Hidden North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56D597-EE89-4112-BE4A-EDEA401B8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1821" y="5497884"/>
            <a:ext cx="6465286" cy="75021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2400" cap="all" spc="200" dirty="0" err="1">
                <a:solidFill>
                  <a:schemeClr val="bg1"/>
                </a:solidFill>
              </a:rPr>
              <a:t>Trollaskagi</a:t>
            </a:r>
            <a:r>
              <a:rPr lang="en-US" sz="2400" cap="all" spc="200" dirty="0">
                <a:solidFill>
                  <a:schemeClr val="bg1"/>
                </a:solidFill>
              </a:rPr>
              <a:t> peninsula:  </a:t>
            </a:r>
            <a:r>
              <a:rPr lang="en-US" sz="2400" cap="all" spc="200" dirty="0" err="1">
                <a:solidFill>
                  <a:schemeClr val="bg1"/>
                </a:solidFill>
              </a:rPr>
              <a:t>Siglufjordur</a:t>
            </a:r>
            <a:r>
              <a:rPr lang="en-US" sz="2400" cap="all" spc="200" dirty="0">
                <a:solidFill>
                  <a:schemeClr val="bg1"/>
                </a:solidFill>
              </a:rPr>
              <a:t> / </a:t>
            </a:r>
            <a:r>
              <a:rPr lang="en-US" sz="2400" cap="all" spc="200" dirty="0" err="1">
                <a:solidFill>
                  <a:schemeClr val="bg1"/>
                </a:solidFill>
              </a:rPr>
              <a:t>hofsos</a:t>
            </a:r>
            <a:r>
              <a:rPr lang="en-US" sz="2400" cap="all" spc="200" dirty="0">
                <a:solidFill>
                  <a:schemeClr val="bg1"/>
                </a:solidFill>
              </a:rPr>
              <a:t> baths</a:t>
            </a:r>
          </a:p>
        </p:txBody>
      </p:sp>
      <p:pic>
        <p:nvPicPr>
          <p:cNvPr id="5" name="Picture 4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C4150BA3-5175-4DD5-B86F-3832570BD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" r="-1"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Picture 7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09D709BF-71A5-4EA6-A7B0-809E9EBF7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21" r="2" b="1652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FACE2D80-77E9-4433-B62B-693C5B7B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0211" y="5393160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2254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45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47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49">
            <a:extLst>
              <a:ext uri="{FF2B5EF4-FFF2-40B4-BE49-F238E27FC236}">
                <a16:creationId xmlns:a16="http://schemas.microsoft.com/office/drawing/2014/main" xmlns="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ED292A6-611D-49BA-9350-63A2379F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6425" y="524639"/>
            <a:ext cx="3100136" cy="19602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969DC6"/>
                </a:solidFill>
              </a:rPr>
              <a:t>The West</a:t>
            </a:r>
          </a:p>
        </p:txBody>
      </p:sp>
      <p:pic>
        <p:nvPicPr>
          <p:cNvPr id="6" name="Picture Placeholder 5" descr="A waterfall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E3CF2114-9B07-45FD-A2BC-AA1E6EA67B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3363"/>
          <a:stretch/>
        </p:blipFill>
        <p:spPr>
          <a:xfrm>
            <a:off x="-2" y="10"/>
            <a:ext cx="9496427" cy="6857990"/>
          </a:xfrm>
          <a:prstGeom prst="rect">
            <a:avLst/>
          </a:prstGeom>
        </p:spPr>
      </p:pic>
      <p:cxnSp>
        <p:nvCxnSpPr>
          <p:cNvPr id="61" name="Straight Connector 51">
            <a:extLst>
              <a:ext uri="{FF2B5EF4-FFF2-40B4-BE49-F238E27FC236}">
                <a16:creationId xmlns:a16="http://schemas.microsoft.com/office/drawing/2014/main" xmlns="" id="{5A0A5CF6-407C-4691-8122-49DF69D00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730145" y="2633962"/>
            <a:ext cx="2926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06E091-072E-4854-BF39-C220983665C6}"/>
              </a:ext>
            </a:extLst>
          </p:cNvPr>
          <p:cNvSpPr txBox="1"/>
          <p:nvPr/>
        </p:nvSpPr>
        <p:spPr>
          <a:xfrm>
            <a:off x="9689772" y="2877240"/>
            <a:ext cx="23252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SNAEFELLSNES PENINUSLA:  KIRKJUFELL GOT MOUNTAIN / SNAEFELLSNES NATIONAL PARK / BUDIR BLACK CHURCH / STYKKISHOLMUR COASTAL VILLAGE</a:t>
            </a:r>
          </a:p>
        </p:txBody>
      </p:sp>
    </p:spTree>
    <p:extLst>
      <p:ext uri="{BB962C8B-B14F-4D97-AF65-F5344CB8AC3E}">
        <p14:creationId xmlns:p14="http://schemas.microsoft.com/office/powerpoint/2010/main" xmlns="" val="2546528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xmlns="" id="{D40791F6-715D-481A-9C4A-3645AECFD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ED292A6-611D-49BA-9350-63A2379F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43" y="630791"/>
            <a:ext cx="545374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Hidden West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740F83A4-FAC4-4867-95A5-BBFD280C7B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553" y="2267421"/>
            <a:ext cx="48463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AA0655-0A48-4C6D-ADEC-9B1E584D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7843" y="2269126"/>
            <a:ext cx="5453739" cy="3461658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WEST FJORDS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BREIDAFJORDUR BAY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GURDUNARLAUG HOT POT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HUSAFELL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00570DA4-9741-4CB1-98EB-119B271AE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629" y="444542"/>
            <a:ext cx="6435714" cy="2220321"/>
          </a:xfrm>
          <a:prstGeom prst="rect">
            <a:avLst/>
          </a:prstGeom>
        </p:spPr>
      </p:pic>
      <p:pic>
        <p:nvPicPr>
          <p:cNvPr id="6" name="Picture 5" descr="A large waterfall over some water&#10;&#10;Description automatically generated">
            <a:extLst>
              <a:ext uri="{FF2B5EF4-FFF2-40B4-BE49-F238E27FC236}">
                <a16:creationId xmlns:a16="http://schemas.microsoft.com/office/drawing/2014/main" xmlns="" id="{12DCF73A-BEDD-4326-B1B4-540C8A460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27" y="3328795"/>
            <a:ext cx="5179983" cy="2887838"/>
          </a:xfrm>
          <a:prstGeom prst="rect">
            <a:avLst/>
          </a:prstGeom>
        </p:spPr>
      </p:pic>
      <p:pic>
        <p:nvPicPr>
          <p:cNvPr id="14" name="Picture 13" descr="A close up of a hillside&#10;&#10;Description automatically generated">
            <a:extLst>
              <a:ext uri="{FF2B5EF4-FFF2-40B4-BE49-F238E27FC236}">
                <a16:creationId xmlns:a16="http://schemas.microsoft.com/office/drawing/2014/main" xmlns="" id="{C6C705D4-2447-4AB7-A049-E1204F446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863" y="3329963"/>
            <a:ext cx="4153480" cy="288667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811CBAFA-D7E0-40A7-BB94-2C05304B40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99921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844E128-FF69-4E9F-8327-6B504B3C5A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ED292A6-611D-49BA-9350-63A2379F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2994815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Reykjanes Peninsula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055CEADF-09EA-423C-8C45-F94AF44D5A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AA0655-0A48-4C6D-ADEC-9B1E584D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2994815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Reykjavik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Blue Lagoon</a:t>
            </a:r>
          </a:p>
        </p:txBody>
      </p:sp>
      <p:pic>
        <p:nvPicPr>
          <p:cNvPr id="5" name="Picture 4" descr="A bench in front of a body of water&#10;&#10;Description automatically generated">
            <a:extLst>
              <a:ext uri="{FF2B5EF4-FFF2-40B4-BE49-F238E27FC236}">
                <a16:creationId xmlns:a16="http://schemas.microsoft.com/office/drawing/2014/main" xmlns="" id="{3548F298-BA13-4F66-86B9-2AC8322F5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96" y="3200447"/>
            <a:ext cx="4888278" cy="3140718"/>
          </a:xfrm>
          <a:prstGeom prst="rect">
            <a:avLst/>
          </a:prstGeom>
        </p:spPr>
      </p:pic>
      <p:pic>
        <p:nvPicPr>
          <p:cNvPr id="14" name="Picture Placeholder 13" descr="A large white building with a clock tower&#10;&#10;Description automatically generated">
            <a:extLst>
              <a:ext uri="{FF2B5EF4-FFF2-40B4-BE49-F238E27FC236}">
                <a16:creationId xmlns:a16="http://schemas.microsoft.com/office/drawing/2014/main" xmlns="" id="{988E26A9-DB2D-44C3-ABF8-2309AF62FE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13"/>
          <a:stretch/>
        </p:blipFill>
        <p:spPr>
          <a:xfrm>
            <a:off x="7643362" y="957912"/>
            <a:ext cx="3905172" cy="53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0070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548B4202-DCD5-4F8C-B481-743A989A9D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ED292A6-611D-49BA-9350-63A2379F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Hidden Reykjanes Peninsula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Placeholder 13" descr="A group of clouds in the sky&#10;&#10;Description automatically generated">
            <a:extLst>
              <a:ext uri="{FF2B5EF4-FFF2-40B4-BE49-F238E27FC236}">
                <a16:creationId xmlns:a16="http://schemas.microsoft.com/office/drawing/2014/main" xmlns="" id="{3DFFA361-C13B-4DA5-BDD6-E01B8A337D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808" r="1008" b="7769"/>
          <a:stretch/>
        </p:blipFill>
        <p:spPr>
          <a:xfrm>
            <a:off x="0" y="-1"/>
            <a:ext cx="5958348" cy="4242811"/>
          </a:xfrm>
          <a:prstGeom prst="rect">
            <a:avLst/>
          </a:prstGeom>
        </p:spPr>
      </p:pic>
      <p:pic>
        <p:nvPicPr>
          <p:cNvPr id="5" name="Picture 4" descr="A close up of a dry grass field&#10;&#10;Description automatically generated">
            <a:extLst>
              <a:ext uri="{FF2B5EF4-FFF2-40B4-BE49-F238E27FC236}">
                <a16:creationId xmlns:a16="http://schemas.microsoft.com/office/drawing/2014/main" xmlns="" id="{296DDF54-5A14-4607-8A1B-BD2EC718A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16" b="2"/>
          <a:stretch/>
        </p:blipFill>
        <p:spPr>
          <a:xfrm>
            <a:off x="6050280" y="2"/>
            <a:ext cx="6141719" cy="424281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F7F57F6B-E621-4E40-A34D-2FE12902A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EE702CF-91CE-4661-ACBF-3C8160D1B4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D7BE256-4A32-4564-9B75-7C4B6C59F5D9}"/>
              </a:ext>
            </a:extLst>
          </p:cNvPr>
          <p:cNvSpPr/>
          <p:nvPr/>
        </p:nvSpPr>
        <p:spPr>
          <a:xfrm>
            <a:off x="886839" y="5815545"/>
            <a:ext cx="9136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Gardur</a:t>
            </a:r>
            <a:r>
              <a:rPr lang="en-US" dirty="0"/>
              <a:t> Lighthouse/ </a:t>
            </a:r>
            <a:r>
              <a:rPr lang="en-US" dirty="0" err="1"/>
              <a:t>Seltun</a:t>
            </a:r>
            <a:r>
              <a:rPr lang="en-US" dirty="0"/>
              <a:t> Geothermal area / Into the Volcano Tour / Birdwatching Cliffs </a:t>
            </a:r>
          </a:p>
        </p:txBody>
      </p:sp>
    </p:spTree>
    <p:extLst>
      <p:ext uri="{BB962C8B-B14F-4D97-AF65-F5344CB8AC3E}">
        <p14:creationId xmlns:p14="http://schemas.microsoft.com/office/powerpoint/2010/main" xmlns="" val="254594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844E128-FF69-4E9F-8327-6B504B3C5A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A7B08E-1A26-414E-95C6-F9811CE7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SOURCES OF INFO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55CEADF-09EA-423C-8C45-F94AF44D5A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D7D6CD-4012-4597-8199-3261E9BF7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Best travel guide:  </a:t>
            </a:r>
            <a:r>
              <a:rPr lang="en-US" dirty="0" err="1">
                <a:solidFill>
                  <a:srgbClr val="FFFFFF"/>
                </a:solidFill>
              </a:rPr>
              <a:t>Bradt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International Photographer map &lt;&lt;international-photographer.com&gt;&gt;</a:t>
            </a:r>
          </a:p>
          <a:p>
            <a:r>
              <a:rPr lang="en-US" dirty="0">
                <a:solidFill>
                  <a:srgbClr val="FFFFFF"/>
                </a:solidFill>
              </a:rPr>
              <a:t>Road conditions:  &lt;&lt;road.is&gt;&gt;</a:t>
            </a:r>
          </a:p>
          <a:p>
            <a:r>
              <a:rPr lang="en-US" dirty="0">
                <a:solidFill>
                  <a:srgbClr val="FFFFFF"/>
                </a:solidFill>
              </a:rPr>
              <a:t>Weather conditions:  &lt;&lt;vedur.is&gt;&gt;</a:t>
            </a:r>
          </a:p>
          <a:p>
            <a:r>
              <a:rPr lang="en-US" dirty="0">
                <a:solidFill>
                  <a:srgbClr val="FFFFFF"/>
                </a:solidFill>
              </a:rPr>
              <a:t>Photo Tours:  Arctic Shots, Thor Photography </a:t>
            </a:r>
          </a:p>
          <a:p>
            <a:r>
              <a:rPr lang="en-US" dirty="0">
                <a:solidFill>
                  <a:srgbClr val="FFFFFF"/>
                </a:solidFill>
              </a:rPr>
              <a:t>Overall best source:  RCC members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xmlns="" id="{2D3A99D3-FAAB-423E-A280-9C62F3CE7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59C2C4-0D7B-45B4-8C3E-97A3D584F27A}"/>
              </a:ext>
            </a:extLst>
          </p:cNvPr>
          <p:cNvSpPr txBox="1"/>
          <p:nvPr/>
        </p:nvSpPr>
        <p:spPr>
          <a:xfrm>
            <a:off x="5733940" y="6393114"/>
            <a:ext cx="1877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photo:  ruggedly handsome RCC member</a:t>
            </a:r>
          </a:p>
        </p:txBody>
      </p:sp>
    </p:spTree>
    <p:extLst>
      <p:ext uri="{BB962C8B-B14F-4D97-AF65-F5344CB8AC3E}">
        <p14:creationId xmlns:p14="http://schemas.microsoft.com/office/powerpoint/2010/main" xmlns="" val="1165279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844E128-FF69-4E9F-8327-6B504B3C5A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0A6FB-FCEF-48E0-89B4-F58FD657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094722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tx1"/>
                </a:solidFill>
              </a:rPr>
              <a:t>PRACTICALITIES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055CEADF-09EA-423C-8C45-F94AF44D5A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90B946-ECDA-41AB-A386-C6CF4DE41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2546224"/>
            <a:ext cx="2994815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FOOD &amp; DRINK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LODGING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SHOPPING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COSTS</a:t>
            </a:r>
          </a:p>
        </p:txBody>
      </p:sp>
      <p:pic>
        <p:nvPicPr>
          <p:cNvPr id="5" name="Picture 4" descr="A fire hydrant on the side of a dirt field&#10;&#10;Description automatically generated">
            <a:extLst>
              <a:ext uri="{FF2B5EF4-FFF2-40B4-BE49-F238E27FC236}">
                <a16:creationId xmlns:a16="http://schemas.microsoft.com/office/drawing/2014/main" xmlns="" id="{25DD1620-B272-48A9-8273-748303788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043"/>
          <a:stretch/>
        </p:blipFill>
        <p:spPr>
          <a:xfrm>
            <a:off x="4059922" y="1397150"/>
            <a:ext cx="3583439" cy="4063699"/>
          </a:xfrm>
          <a:prstGeom prst="rect">
            <a:avLst/>
          </a:prstGeom>
        </p:spPr>
      </p:pic>
      <p:pic>
        <p:nvPicPr>
          <p:cNvPr id="6" name="Picture 5" descr="A person sitting at a table with a plate of food&#10;&#10;Description automatically generated">
            <a:extLst>
              <a:ext uri="{FF2B5EF4-FFF2-40B4-BE49-F238E27FC236}">
                <a16:creationId xmlns:a16="http://schemas.microsoft.com/office/drawing/2014/main" xmlns="" id="{009DE99A-0F33-4E90-9F58-E4135AA6A4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23" r="2" b="2486"/>
          <a:stretch/>
        </p:blipFill>
        <p:spPr>
          <a:xfrm>
            <a:off x="7965094" y="1399212"/>
            <a:ext cx="3583439" cy="4065661"/>
          </a:xfrm>
          <a:prstGeom prst="rect">
            <a:avLst/>
          </a:prstGeom>
        </p:spPr>
      </p:pic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xmlns="" id="{5F4F15AA-6318-466A-8813-3B08FD4FCDA3}"/>
              </a:ext>
            </a:extLst>
          </p:cNvPr>
          <p:cNvSpPr/>
          <p:nvPr/>
        </p:nvSpPr>
        <p:spPr>
          <a:xfrm>
            <a:off x="221827" y="3277926"/>
            <a:ext cx="2202131" cy="735556"/>
          </a:xfrm>
          <a:prstGeom prst="mathMultiply">
            <a:avLst/>
          </a:prstGeom>
          <a:solidFill>
            <a:srgbClr val="FF0000">
              <a:alpha val="64000"/>
            </a:srgb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8707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0A6FB-FCEF-48E0-89B4-F58FD657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90B946-ECDA-41AB-A386-C6CF4DE41D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WEATHER / WHEN TO GO</a:t>
            </a:r>
          </a:p>
          <a:p>
            <a:r>
              <a:rPr lang="en-US" dirty="0"/>
              <a:t>DARWIN AWARDS</a:t>
            </a:r>
          </a:p>
        </p:txBody>
      </p:sp>
      <p:pic>
        <p:nvPicPr>
          <p:cNvPr id="9" name="Content Placeholder 8" descr="A black and white photo of a beach&#10;&#10;Description automatically generated">
            <a:extLst>
              <a:ext uri="{FF2B5EF4-FFF2-40B4-BE49-F238E27FC236}">
                <a16:creationId xmlns:a16="http://schemas.microsoft.com/office/drawing/2014/main" xmlns="" id="{C4B601EC-D2C1-4541-8177-3A4564180D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2004" y="216082"/>
            <a:ext cx="4733676" cy="3008096"/>
          </a:xfrm>
        </p:spPr>
      </p:pic>
      <p:pic>
        <p:nvPicPr>
          <p:cNvPr id="6" name="Picture 5" descr="A person flying a kite on the beach&#10;&#10;Description automatically generated">
            <a:extLst>
              <a:ext uri="{FF2B5EF4-FFF2-40B4-BE49-F238E27FC236}">
                <a16:creationId xmlns:a16="http://schemas.microsoft.com/office/drawing/2014/main" xmlns="" id="{19785D65-B8DF-4D9C-B01F-C94B8B6A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986" y="3294698"/>
            <a:ext cx="4639734" cy="3075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0BA8EFF2-7634-401C-BD27-40E87EE6F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3290482"/>
            <a:ext cx="4131668" cy="3067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9886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0A6FB-FCEF-48E0-89B4-F58FD657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90B946-ECDA-41AB-A386-C6CF4DE41D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WEATHER / WHEN TO GO</a:t>
            </a:r>
          </a:p>
          <a:p>
            <a:r>
              <a:rPr lang="en-US" dirty="0"/>
              <a:t>DARWIN AWARDS</a:t>
            </a:r>
          </a:p>
        </p:txBody>
      </p:sp>
      <p:pic>
        <p:nvPicPr>
          <p:cNvPr id="8" name="untitled (700 of 1)">
            <a:hlinkClick r:id="" action="ppaction://media"/>
            <a:extLst>
              <a:ext uri="{FF2B5EF4-FFF2-40B4-BE49-F238E27FC236}">
                <a16:creationId xmlns:a16="http://schemas.microsoft.com/office/drawing/2014/main" xmlns="" id="{FBC8009E-E605-40FB-AC43-03383547AD65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288" y="79081"/>
            <a:ext cx="11202188" cy="6302669"/>
          </a:xfrm>
        </p:spPr>
      </p:pic>
    </p:spTree>
    <p:extLst>
      <p:ext uri="{BB962C8B-B14F-4D97-AF65-F5344CB8AC3E}">
        <p14:creationId xmlns:p14="http://schemas.microsoft.com/office/powerpoint/2010/main" xmlns="" val="20546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xmlns="" id="{DF406866-B2B6-4970-BEE9-17E9330B26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5" descr="A bird that is standing in the grass&#10;&#10;Description automatically generated">
            <a:extLst>
              <a:ext uri="{FF2B5EF4-FFF2-40B4-BE49-F238E27FC236}">
                <a16:creationId xmlns:a16="http://schemas.microsoft.com/office/drawing/2014/main" xmlns="" id="{10CEF555-94EC-437A-8FDC-03EE8CAF9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5492" r="-1" b="-1"/>
          <a:stretch/>
        </p:blipFill>
        <p:spPr>
          <a:xfrm>
            <a:off x="20" y="-1"/>
            <a:ext cx="75267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0A6FB-FCEF-48E0-89B4-F58FD657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THINGS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90B946-ECDA-41AB-A386-C6CF4DE41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236304"/>
            <a:ext cx="5977938" cy="3652667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DAY TOURS </a:t>
            </a:r>
            <a:r>
              <a:rPr lang="en-US" dirty="0" err="1">
                <a:solidFill>
                  <a:schemeClr val="tx1"/>
                </a:solidFill>
              </a:rPr>
              <a:t>inc.</a:t>
            </a:r>
            <a:r>
              <a:rPr lang="en-US" dirty="0">
                <a:solidFill>
                  <a:schemeClr val="tx1"/>
                </a:solidFill>
              </a:rPr>
              <a:t> PHOTO TOURS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GLACIER HIKES / ICE CLIMBING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CAVES ice and the regular kind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SNOWMOBILING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SNORKLING / SCUBA DIVING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SPAS / GEOTHERMAL SPRINGS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WILDLIFE (BIRDS, WHALES, FOXES, DEER, SEALS)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HORSERIDING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NORTHERN LIGHT CHASING</a:t>
            </a:r>
          </a:p>
          <a:p>
            <a:pPr marL="201168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xmlns="" id="{90B57A20-2CE8-4DDF-9914-86C7361CD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40" r="-3" b="11543"/>
          <a:stretch/>
        </p:blipFill>
        <p:spPr>
          <a:xfrm>
            <a:off x="7613447" y="10"/>
            <a:ext cx="4578557" cy="2261469"/>
          </a:xfrm>
          <a:prstGeom prst="rect">
            <a:avLst/>
          </a:prstGeom>
        </p:spPr>
      </p:pic>
      <p:pic>
        <p:nvPicPr>
          <p:cNvPr id="13" name="Picture 12" descr="A group of people standing on top of a snow covered mountain&#10;&#10;Description automatically generated">
            <a:extLst>
              <a:ext uri="{FF2B5EF4-FFF2-40B4-BE49-F238E27FC236}">
                <a16:creationId xmlns:a16="http://schemas.microsoft.com/office/drawing/2014/main" xmlns="" id="{6FA4E541-1B27-4BA8-9DFC-DD31990A5B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78" r="-2" b="17180"/>
          <a:stretch/>
        </p:blipFill>
        <p:spPr>
          <a:xfrm>
            <a:off x="7611898" y="2331120"/>
            <a:ext cx="4580098" cy="2214673"/>
          </a:xfrm>
          <a:prstGeom prst="rect">
            <a:avLst/>
          </a:prstGeom>
        </p:spPr>
      </p:pic>
      <p:pic>
        <p:nvPicPr>
          <p:cNvPr id="6" name="Picture 5" descr="A picture containing outdoor, snow, riding, man&#10;&#10;Description automatically generated">
            <a:extLst>
              <a:ext uri="{FF2B5EF4-FFF2-40B4-BE49-F238E27FC236}">
                <a16:creationId xmlns:a16="http://schemas.microsoft.com/office/drawing/2014/main" xmlns="" id="{3593DEAE-FFF3-4341-AE31-FE31F04D36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25" r="12023" b="2"/>
          <a:stretch/>
        </p:blipFill>
        <p:spPr>
          <a:xfrm>
            <a:off x="7611903" y="4596520"/>
            <a:ext cx="4580097" cy="22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025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A0E2B-2D1F-4EAD-9CE5-A0C2A9CD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01" y="360256"/>
            <a:ext cx="3517567" cy="1566200"/>
          </a:xfrm>
        </p:spPr>
        <p:txBody>
          <a:bodyPr/>
          <a:lstStyle/>
          <a:p>
            <a:r>
              <a:rPr lang="en-US" dirty="0"/>
              <a:t>Take a Trip on the Beaten Track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B0E8C0-CEB2-4DBE-9D5E-0CBCDFCD1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2252937"/>
            <a:ext cx="3517567" cy="3064505"/>
          </a:xfrm>
        </p:spPr>
        <p:txBody>
          <a:bodyPr/>
          <a:lstStyle/>
          <a:p>
            <a:r>
              <a:rPr lang="en-US" dirty="0"/>
              <a:t>Golden Circle</a:t>
            </a:r>
          </a:p>
          <a:p>
            <a:r>
              <a:rPr lang="en-US" dirty="0"/>
              <a:t>South / South East</a:t>
            </a:r>
          </a:p>
          <a:p>
            <a:r>
              <a:rPr lang="en-US" dirty="0"/>
              <a:t>East Fjords</a:t>
            </a:r>
          </a:p>
          <a:p>
            <a:r>
              <a:rPr lang="en-US" dirty="0"/>
              <a:t>The North</a:t>
            </a:r>
          </a:p>
          <a:p>
            <a:r>
              <a:rPr lang="en-US" dirty="0"/>
              <a:t>The West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6B8238-9DF9-4B81-A709-B5EE2C516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1" t="11467" r="9922" b="8195"/>
          <a:stretch/>
        </p:blipFill>
        <p:spPr>
          <a:xfrm>
            <a:off x="4641505" y="1080727"/>
            <a:ext cx="7584225" cy="48315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F1E657-5DA3-4A14-83EF-62FF442D11E0}"/>
              </a:ext>
            </a:extLst>
          </p:cNvPr>
          <p:cNvSpPr/>
          <p:nvPr/>
        </p:nvSpPr>
        <p:spPr>
          <a:xfrm>
            <a:off x="643466" y="4904457"/>
            <a:ext cx="3517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and Off the Beaten Track</a:t>
            </a:r>
          </a:p>
        </p:txBody>
      </p:sp>
    </p:spTree>
    <p:extLst>
      <p:ext uri="{BB962C8B-B14F-4D97-AF65-F5344CB8AC3E}">
        <p14:creationId xmlns:p14="http://schemas.microsoft.com/office/powerpoint/2010/main" xmlns="" val="1390830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A person sitting on a rock&#10;&#10;Description automatically generated">
            <a:extLst>
              <a:ext uri="{FF2B5EF4-FFF2-40B4-BE49-F238E27FC236}">
                <a16:creationId xmlns:a16="http://schemas.microsoft.com/office/drawing/2014/main" xmlns="" id="{71910A88-767D-4408-BE7B-84405FA873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2500" b="12500"/>
          <a:stretch/>
        </p:blipFill>
        <p:spPr>
          <a:xfrm>
            <a:off x="-32" y="10"/>
            <a:ext cx="1219203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FD57664-637D-40CA-83F2-B729A932B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4915076"/>
            <a:ext cx="12188952" cy="1942924"/>
          </a:xfrm>
          <a:prstGeom prst="rect">
            <a:avLst/>
          </a:prstGeom>
          <a:gradFill>
            <a:gsLst>
              <a:gs pos="4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Relax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5B557D3-D7B4-404B-84A1-9BD182BE5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25563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AF4F2BA-3C03-4E2C-8ABC-0949B61B3C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986F88-1433-4AF7-AF71-41A89DC93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46064">
                <a:srgbClr val="000000">
                  <a:alpha val="30000"/>
                </a:srgbClr>
              </a:gs>
              <a:gs pos="68000">
                <a:srgbClr val="000000">
                  <a:alpha val="20000"/>
                </a:srgbClr>
              </a:gs>
              <a:gs pos="0">
                <a:schemeClr val="tx1">
                  <a:alpha val="0"/>
                </a:schemeClr>
              </a:gs>
              <a:gs pos="2600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D814F6-D8D4-494F-B16E-5FAD681F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29" y="679980"/>
            <a:ext cx="340405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Have a seat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07787ED-5EDC-4C54-AD87-55B60D0FE3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44FFD5D-B985-4624-BBCD-50AD2E1686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6400798"/>
            <a:ext cx="12188952" cy="457201"/>
          </a:xfrm>
          <a:prstGeom prst="rect">
            <a:avLst/>
          </a:prstGeom>
          <a:gradFill>
            <a:gsLst>
              <a:gs pos="61000">
                <a:srgbClr val="000000">
                  <a:alpha val="10000"/>
                </a:srgbClr>
              </a:gs>
              <a:gs pos="700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on a beach&#10;&#10;Description automatically generated">
            <a:extLst>
              <a:ext uri="{FF2B5EF4-FFF2-40B4-BE49-F238E27FC236}">
                <a16:creationId xmlns:a16="http://schemas.microsoft.com/office/drawing/2014/main" xmlns="" id="{32F581EF-45E0-4254-9C3A-367EE779B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6" y="0"/>
            <a:ext cx="8900520" cy="68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8810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LeftStep">
      <a:dk1>
        <a:srgbClr val="000000"/>
      </a:dk1>
      <a:lt1>
        <a:srgbClr val="FFFFFF"/>
      </a:lt1>
      <a:dk2>
        <a:srgbClr val="3F3823"/>
      </a:dk2>
      <a:lt2>
        <a:srgbClr val="E8E7E2"/>
      </a:lt2>
      <a:accent1>
        <a:srgbClr val="969DC6"/>
      </a:accent1>
      <a:accent2>
        <a:srgbClr val="7F9FBA"/>
      </a:accent2>
      <a:accent3>
        <a:srgbClr val="83ABAD"/>
      </a:accent3>
      <a:accent4>
        <a:srgbClr val="76AD98"/>
      </a:accent4>
      <a:accent5>
        <a:srgbClr val="84AE8C"/>
      </a:accent5>
      <a:accent6>
        <a:srgbClr val="84B078"/>
      </a:accent6>
      <a:hlink>
        <a:srgbClr val="8B8354"/>
      </a:hlink>
      <a:folHlink>
        <a:srgbClr val="828282"/>
      </a:folHlink>
    </a:clrScheme>
    <a:fontScheme name="Retrospect">
      <a:majorFont>
        <a:latin typeface="Arial Nova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717</Words>
  <Application>Microsoft Office PowerPoint</Application>
  <PresentationFormat>Custom</PresentationFormat>
  <Paragraphs>136</Paragraphs>
  <Slides>29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RetrospectVTI</vt:lpstr>
      <vt:lpstr>TRAVELS THROUGH ICELAND</vt:lpstr>
      <vt:lpstr>PRACTICALITIES</vt:lpstr>
      <vt:lpstr>PRACTICALITIES</vt:lpstr>
      <vt:lpstr>SAFETY</vt:lpstr>
      <vt:lpstr>SAFETY</vt:lpstr>
      <vt:lpstr>THINGS TO DO</vt:lpstr>
      <vt:lpstr>Take a Trip on the Beaten Track</vt:lpstr>
      <vt:lpstr>Relax</vt:lpstr>
      <vt:lpstr>Have a seat</vt:lpstr>
      <vt:lpstr>Take Your Bra Off</vt:lpstr>
      <vt:lpstr>…and Enjoy the Ride</vt:lpstr>
      <vt:lpstr>Golden Circle</vt:lpstr>
      <vt:lpstr>“Hidden” Golden Circle</vt:lpstr>
      <vt:lpstr>“Hidden” Golden Circle</vt:lpstr>
      <vt:lpstr>South</vt:lpstr>
      <vt:lpstr>Vik: the South’s Metropolis</vt:lpstr>
      <vt:lpstr>Hidden South</vt:lpstr>
      <vt:lpstr>Southeast</vt:lpstr>
      <vt:lpstr>“Hidden” Southeast</vt:lpstr>
      <vt:lpstr>East Fjords</vt:lpstr>
      <vt:lpstr>North</vt:lpstr>
      <vt:lpstr>Hidden North</vt:lpstr>
      <vt:lpstr>Hidden North</vt:lpstr>
      <vt:lpstr>Hidden North</vt:lpstr>
      <vt:lpstr>The West</vt:lpstr>
      <vt:lpstr>Hidden West</vt:lpstr>
      <vt:lpstr>Reykjanes Peninsula</vt:lpstr>
      <vt:lpstr>Hidden Reykjanes Peninsula</vt:lpstr>
      <vt:lpstr>SOURCES OF INFO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TRAVELS THROUGH ICELAND</dc:title>
  <dc:creator>Elliot Owens</dc:creator>
  <cp:lastModifiedBy>Vinnie</cp:lastModifiedBy>
  <cp:revision>2</cp:revision>
  <dcterms:created xsi:type="dcterms:W3CDTF">2020-05-13T20:59:38Z</dcterms:created>
  <dcterms:modified xsi:type="dcterms:W3CDTF">2020-05-20T12:22:45Z</dcterms:modified>
</cp:coreProperties>
</file>